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57" r:id="rId3"/>
    <p:sldId id="288" r:id="rId4"/>
    <p:sldId id="289" r:id="rId5"/>
    <p:sldId id="290" r:id="rId6"/>
    <p:sldId id="291" r:id="rId7"/>
    <p:sldId id="292" r:id="rId8"/>
    <p:sldId id="287" r:id="rId9"/>
    <p:sldId id="279" r:id="rId10"/>
    <p:sldId id="280" r:id="rId11"/>
    <p:sldId id="282" r:id="rId12"/>
    <p:sldId id="283" r:id="rId13"/>
    <p:sldId id="284" r:id="rId14"/>
    <p:sldId id="285" r:id="rId15"/>
    <p:sldId id="286" r:id="rId16"/>
    <p:sldId id="278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EC32"/>
    <a:srgbClr val="FFD5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312" autoAdjust="0"/>
    <p:restoredTop sz="94660"/>
  </p:normalViewPr>
  <p:slideViewPr>
    <p:cSldViewPr snapToGrid="0">
      <p:cViewPr>
        <p:scale>
          <a:sx n="76" d="100"/>
          <a:sy n="76" d="100"/>
        </p:scale>
        <p:origin x="-476" y="-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2523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r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0645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r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9672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r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84158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r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2247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r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44621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r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9302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r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8584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r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9337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r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4832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r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1161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r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14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r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6991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r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223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r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0779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r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0081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r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0745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r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2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12/18/2019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342590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r"/>
      </p:transition>
    </mc:Choice>
    <mc:Fallback xmlns=""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948070"/>
            <a:ext cx="8070574" cy="1630016"/>
          </a:xfrm>
        </p:spPr>
        <p:txBody>
          <a:bodyPr>
            <a:noAutofit/>
          </a:bodyPr>
          <a:lstStyle/>
          <a:p>
            <a:r>
              <a:rPr lang="ar-IQ" sz="54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المحاضرة </a:t>
            </a:r>
            <a:r>
              <a:rPr lang="ar-IQ" sz="5400" dirty="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الرابعة</a:t>
            </a:r>
            <a:r>
              <a:rPr lang="ar-IQ" sz="54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/>
            </a:r>
            <a:br>
              <a:rPr lang="ar-IQ" sz="54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r>
              <a:rPr lang="ar-IQ" sz="54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IQ" sz="5400" dirty="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اساسيات الحاســــــــــــــــــوب</a:t>
            </a:r>
            <a:endParaRPr lang="en-GB" sz="5400" dirty="0">
              <a:solidFill>
                <a:schemeClr val="bg1"/>
              </a:solidFill>
            </a:endParaRPr>
          </a:p>
        </p:txBody>
      </p:sp>
      <p:sp>
        <p:nvSpPr>
          <p:cNvPr id="4" name="عنوان فرعي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656127" y="4700981"/>
            <a:ext cx="7772400" cy="1600200"/>
          </a:xfrm>
          <a:prstGeom prst="rect">
            <a:avLst/>
          </a:prstGeo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IQ" sz="3200" b="1" u="none" dirty="0">
                <a:solidFill>
                  <a:schemeClr val="bg1">
                    <a:lumMod val="85000"/>
                    <a:lumOff val="15000"/>
                  </a:schemeClr>
                </a:solidFill>
              </a:rPr>
              <a:t>استاذ المادة</a:t>
            </a:r>
            <a:endParaRPr lang="ar-SA" sz="2000" b="1" dirty="0">
              <a:solidFill>
                <a:schemeClr val="bg1">
                  <a:lumMod val="85000"/>
                  <a:lumOff val="15000"/>
                </a:schemeClr>
              </a:solidFill>
            </a:endParaRPr>
          </a:p>
          <a:p>
            <a:pPr algn="ctr"/>
            <a:r>
              <a:rPr lang="ar-IQ" sz="3200" b="1" u="none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ar-IQ" sz="3200" b="1" u="none" dirty="0" err="1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م.يونس</a:t>
            </a:r>
            <a:r>
              <a:rPr lang="ar-IQ" sz="3200" b="1" u="none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 كاظم حميد</a:t>
            </a:r>
          </a:p>
        </p:txBody>
      </p:sp>
    </p:spTree>
    <p:extLst>
      <p:ext uri="{BB962C8B-B14F-4D97-AF65-F5344CB8AC3E}">
        <p14:creationId xmlns:p14="http://schemas.microsoft.com/office/powerpoint/2010/main" val="2606317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44379" y="232626"/>
            <a:ext cx="11756889" cy="1083213"/>
          </a:xfrm>
          <a:prstGeom prst="rect">
            <a:avLst/>
          </a:prstGeom>
          <a:solidFill>
            <a:schemeClr val="bg1">
              <a:lumMod val="50000"/>
              <a:lumOff val="50000"/>
            </a:schemeClr>
          </a:solidFill>
          <a:effectLst/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 rtl="1"/>
            <a:r>
              <a:rPr lang="ar-IQ" b="1" dirty="0" smtClean="0">
                <a:latin typeface="Arabic Typesetting" pitchFamily="66" charset="-78"/>
                <a:cs typeface="Arabic Typesetting" pitchFamily="66" charset="-78"/>
              </a:rPr>
              <a:t>الفصل الرابع: نظام التشغيل</a:t>
            </a:r>
            <a:endParaRPr lang="en-GB" b="1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2166425" y="984738"/>
            <a:ext cx="8694845" cy="4656406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IQ" sz="3200" u="sng" dirty="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2</a:t>
            </a:r>
            <a:r>
              <a:rPr lang="ar-IQ" sz="3200" b="1" u="sng" dirty="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- وظائف نظام التشغيل:</a:t>
            </a:r>
          </a:p>
          <a:p>
            <a:pPr marL="514350" indent="-514350" algn="r" rtl="1">
              <a:buFont typeface="+mj-lt"/>
              <a:buAutoNum type="arabicPeriod" startAt="6"/>
            </a:pPr>
            <a:r>
              <a:rPr lang="ar-IQ" sz="32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قراءة التعليمات من ROM</a:t>
            </a:r>
          </a:p>
          <a:p>
            <a:pPr marL="514350" indent="-514350" algn="r" rtl="1">
              <a:buFont typeface="+mj-lt"/>
              <a:buAutoNum type="arabicPeriod" startAt="6"/>
            </a:pPr>
            <a:r>
              <a:rPr lang="ar-IQ" sz="32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استلام الاوامر</a:t>
            </a:r>
          </a:p>
          <a:p>
            <a:pPr marL="514350" indent="-514350" algn="r" rtl="1">
              <a:buFont typeface="+mj-lt"/>
              <a:buAutoNum type="arabicPeriod" startAt="6"/>
            </a:pPr>
            <a:r>
              <a:rPr lang="ar-IQ" sz="32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تحميل </a:t>
            </a:r>
            <a:r>
              <a:rPr lang="ar-IQ" sz="3200" dirty="0" err="1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البرامجيات</a:t>
            </a:r>
            <a:endParaRPr lang="ar-IQ" sz="3200" dirty="0">
              <a:solidFill>
                <a:schemeClr val="bg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514350" indent="-514350" algn="r" rtl="1">
              <a:buFont typeface="+mj-lt"/>
              <a:buAutoNum type="arabicPeriod" startAt="6"/>
            </a:pPr>
            <a:r>
              <a:rPr lang="ar-IQ" sz="32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العودة الى نظام التشغيل</a:t>
            </a:r>
          </a:p>
          <a:p>
            <a:pPr marL="0" indent="0" algn="r" rtl="1">
              <a:buNone/>
            </a:pPr>
            <a:endParaRPr lang="ar-IQ" sz="3200" b="1" u="sng" dirty="0">
              <a:solidFill>
                <a:schemeClr val="bg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5698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44379" y="232626"/>
            <a:ext cx="11756889" cy="1083213"/>
          </a:xfrm>
          <a:prstGeom prst="rect">
            <a:avLst/>
          </a:prstGeom>
          <a:solidFill>
            <a:schemeClr val="bg1">
              <a:lumMod val="50000"/>
              <a:lumOff val="50000"/>
            </a:schemeClr>
          </a:solidFill>
          <a:effectLst/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 rtl="1"/>
            <a:r>
              <a:rPr lang="ar-IQ" b="1" dirty="0" smtClean="0">
                <a:latin typeface="Arabic Typesetting" pitchFamily="66" charset="-78"/>
                <a:cs typeface="Arabic Typesetting" pitchFamily="66" charset="-78"/>
              </a:rPr>
              <a:t>الفصل الرابع: نظام التشغيل</a:t>
            </a:r>
            <a:endParaRPr lang="en-GB" b="1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2166425" y="984738"/>
            <a:ext cx="8694845" cy="4656406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IQ" sz="3200" b="1" u="sng" dirty="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امثلة لبعض نظم التشغيل: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IQ" sz="32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نظام (DOS) للحاسوب الشخصي.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IQ" sz="32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نظام ماكنتوش (</a:t>
            </a:r>
            <a:r>
              <a:rPr lang="ar-IQ" sz="3200" dirty="0" err="1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Mac</a:t>
            </a:r>
            <a:r>
              <a:rPr lang="ar-IQ" sz="32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OS).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IQ" sz="32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نظام ويندوز (</a:t>
            </a:r>
            <a:r>
              <a:rPr lang="ar-IQ" sz="3200" dirty="0" err="1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Microsoft</a:t>
            </a:r>
            <a:r>
              <a:rPr lang="ar-IQ" sz="32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IQ" sz="3200" dirty="0" err="1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Windows</a:t>
            </a:r>
            <a:r>
              <a:rPr lang="ar-IQ" sz="32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).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IQ" sz="32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نظام تشغيل ليونكس (</a:t>
            </a:r>
            <a:r>
              <a:rPr lang="ar-IQ" sz="3200" dirty="0" err="1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Linux</a:t>
            </a:r>
            <a:r>
              <a:rPr lang="ar-IQ" sz="32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).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IQ" sz="32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نظام التشغيل </a:t>
            </a:r>
            <a:r>
              <a:rPr lang="ar-IQ" sz="3200" dirty="0" err="1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اندرويد</a:t>
            </a:r>
            <a:r>
              <a:rPr lang="ar-IQ" sz="32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(</a:t>
            </a:r>
            <a:r>
              <a:rPr lang="ar-IQ" sz="3200" dirty="0" err="1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Android</a:t>
            </a:r>
            <a:r>
              <a:rPr lang="ar-IQ" sz="32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OS).</a:t>
            </a:r>
          </a:p>
        </p:txBody>
      </p:sp>
    </p:spTree>
    <p:extLst>
      <p:ext uri="{BB962C8B-B14F-4D97-AF65-F5344CB8AC3E}">
        <p14:creationId xmlns:p14="http://schemas.microsoft.com/office/powerpoint/2010/main" val="3161896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44379" y="232626"/>
            <a:ext cx="11756889" cy="1083213"/>
          </a:xfrm>
          <a:prstGeom prst="rect">
            <a:avLst/>
          </a:prstGeom>
          <a:solidFill>
            <a:schemeClr val="bg1">
              <a:lumMod val="50000"/>
              <a:lumOff val="50000"/>
            </a:schemeClr>
          </a:solidFill>
          <a:effectLst/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 rtl="1"/>
            <a:r>
              <a:rPr lang="ar-IQ" b="1" dirty="0" smtClean="0">
                <a:latin typeface="Arabic Typesetting" pitchFamily="66" charset="-78"/>
                <a:cs typeface="Arabic Typesetting" pitchFamily="66" charset="-78"/>
              </a:rPr>
              <a:t>الفصل الرابع: نظام التشغيل</a:t>
            </a:r>
            <a:endParaRPr lang="en-GB" b="1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2166425" y="984738"/>
            <a:ext cx="8694845" cy="4656406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IQ" sz="3200" b="1" u="sng" dirty="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نظام التشغيل ويندوز7 (7Windows):</a:t>
            </a:r>
          </a:p>
          <a:p>
            <a:pPr algn="r" rtl="1">
              <a:buFont typeface="Arial" pitchFamily="34" charset="0"/>
              <a:buChar char="•"/>
            </a:pPr>
            <a:r>
              <a:rPr lang="en-US" sz="3200" dirty="0" err="1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ظهر</a:t>
            </a:r>
            <a:r>
              <a:rPr lang="en-US" sz="32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بتاريخ</a:t>
            </a:r>
            <a:r>
              <a:rPr lang="en-US" sz="32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22 </a:t>
            </a:r>
            <a:r>
              <a:rPr lang="en-US" sz="3200" dirty="0" err="1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اكتوبر</a:t>
            </a:r>
            <a:r>
              <a:rPr lang="en-US" sz="32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2009 </a:t>
            </a:r>
            <a:r>
              <a:rPr lang="en-US" sz="3200" dirty="0" err="1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بعد</a:t>
            </a:r>
            <a:r>
              <a:rPr lang="en-US" sz="32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نظام</a:t>
            </a:r>
            <a:r>
              <a:rPr lang="en-US" sz="32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ويندوز</a:t>
            </a:r>
            <a:r>
              <a:rPr lang="en-US" sz="32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فيستا</a:t>
            </a:r>
            <a:r>
              <a:rPr lang="en-US" sz="32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.</a:t>
            </a:r>
          </a:p>
          <a:p>
            <a:pPr algn="r" rtl="1">
              <a:buFont typeface="Arial" pitchFamily="34" charset="0"/>
              <a:buChar char="•"/>
            </a:pPr>
            <a:r>
              <a:rPr lang="en-US" sz="3200" dirty="0" err="1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يعتبر</a:t>
            </a:r>
            <a:r>
              <a:rPr lang="en-US" sz="32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نقلة</a:t>
            </a:r>
            <a:r>
              <a:rPr lang="en-US" sz="32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نوعية</a:t>
            </a:r>
            <a:r>
              <a:rPr lang="en-US" sz="32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منذ</a:t>
            </a:r>
            <a:r>
              <a:rPr lang="en-US" sz="32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 </a:t>
            </a:r>
            <a:r>
              <a:rPr lang="en-US" sz="3200" dirty="0" err="1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اصدار</a:t>
            </a:r>
            <a:r>
              <a:rPr lang="en-US" sz="32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نظام</a:t>
            </a:r>
            <a:r>
              <a:rPr lang="en-US" sz="32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تشغيل</a:t>
            </a:r>
            <a:r>
              <a:rPr lang="en-US" sz="32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ويندوز</a:t>
            </a:r>
            <a:r>
              <a:rPr lang="en-US" sz="32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اكس</a:t>
            </a:r>
            <a:r>
              <a:rPr lang="en-US" sz="32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بي</a:t>
            </a:r>
            <a:endParaRPr lang="en-US" sz="3200" dirty="0">
              <a:solidFill>
                <a:schemeClr val="bg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r" rtl="1">
              <a:buFont typeface="Arial" pitchFamily="34" charset="0"/>
              <a:buChar char="•"/>
            </a:pPr>
            <a:r>
              <a:rPr lang="en-US" sz="3200" dirty="0" err="1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قامت</a:t>
            </a:r>
            <a:r>
              <a:rPr lang="en-US" sz="32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شركة</a:t>
            </a:r>
            <a:r>
              <a:rPr lang="en-US" sz="32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مايكوسوفت</a:t>
            </a:r>
            <a:r>
              <a:rPr lang="en-US" sz="32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بتطوير</a:t>
            </a:r>
            <a:r>
              <a:rPr lang="en-US" sz="32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النظام</a:t>
            </a:r>
            <a:r>
              <a:rPr lang="en-US" sz="32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ليضم</a:t>
            </a:r>
            <a:r>
              <a:rPr lang="en-US" sz="32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العديد</a:t>
            </a:r>
            <a:r>
              <a:rPr lang="en-US" sz="32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من</a:t>
            </a:r>
            <a:r>
              <a:rPr lang="en-US" sz="32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المميزات</a:t>
            </a:r>
            <a:r>
              <a:rPr lang="en-US" sz="32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و </a:t>
            </a:r>
            <a:r>
              <a:rPr lang="en-US" sz="3200" dirty="0" err="1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القدرات</a:t>
            </a:r>
            <a:r>
              <a:rPr lang="en-US" sz="3200" dirty="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الجديدة</a:t>
            </a:r>
            <a:endParaRPr lang="en-US" sz="3200" dirty="0" smtClean="0">
              <a:solidFill>
                <a:schemeClr val="bg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r" rtl="1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64 </a:t>
            </a:r>
            <a:r>
              <a:rPr lang="en-US" sz="3200" dirty="0" err="1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بت</a:t>
            </a:r>
            <a:r>
              <a:rPr lang="en-US" sz="3200" dirty="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و 32 </a:t>
            </a:r>
            <a:r>
              <a:rPr lang="en-US" sz="3200" dirty="0" err="1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بت</a:t>
            </a:r>
            <a:r>
              <a:rPr lang="en-US" sz="3200" dirty="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.</a:t>
            </a:r>
            <a:endParaRPr lang="en-US" sz="3200" dirty="0">
              <a:solidFill>
                <a:schemeClr val="bg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 algn="r" rtl="1">
              <a:buNone/>
            </a:pPr>
            <a:endParaRPr lang="en-US" sz="3200" b="1" u="sng" dirty="0" smtClean="0">
              <a:solidFill>
                <a:schemeClr val="bg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18332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44379" y="232626"/>
            <a:ext cx="11756889" cy="1083213"/>
          </a:xfrm>
          <a:prstGeom prst="rect">
            <a:avLst/>
          </a:prstGeom>
          <a:solidFill>
            <a:schemeClr val="bg1">
              <a:lumMod val="50000"/>
              <a:lumOff val="50000"/>
            </a:schemeClr>
          </a:solidFill>
          <a:effectLst/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 rtl="1"/>
            <a:r>
              <a:rPr lang="ar-IQ" b="1" dirty="0" smtClean="0">
                <a:latin typeface="Arabic Typesetting" pitchFamily="66" charset="-78"/>
                <a:cs typeface="Arabic Typesetting" pitchFamily="66" charset="-78"/>
              </a:rPr>
              <a:t>الفصل الرابع: نظام التشغيل</a:t>
            </a:r>
            <a:endParaRPr lang="en-GB" b="1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7615451" y="984738"/>
            <a:ext cx="3316406" cy="1376325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IQ" sz="3200" b="1" u="sng" dirty="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متطلبات تنصيب ويندوز7</a:t>
            </a:r>
          </a:p>
        </p:txBody>
      </p:sp>
      <p:graphicFrame>
        <p:nvGraphicFramePr>
          <p:cNvPr id="2" name="جدول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6111339"/>
              </p:ext>
            </p:extLst>
          </p:nvPr>
        </p:nvGraphicFramePr>
        <p:xfrm>
          <a:off x="1678675" y="2483892"/>
          <a:ext cx="9225886" cy="2770495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2841425"/>
                <a:gridCol w="3061044"/>
                <a:gridCol w="3323417"/>
              </a:tblGrid>
              <a:tr h="311264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dirty="0">
                          <a:effectLst/>
                        </a:rPr>
                        <a:t>الاصدار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dirty="0">
                          <a:effectLst/>
                        </a:rPr>
                        <a:t>64 بت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</a:rPr>
                        <a:t>32 بت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78182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dirty="0">
                          <a:effectLst/>
                        </a:rPr>
                        <a:t>المعالج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64 GHz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32 GHz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78182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</a:rPr>
                        <a:t>ذاكرة </a:t>
                      </a:r>
                      <a:r>
                        <a:rPr lang="en-US" sz="1400">
                          <a:effectLst/>
                        </a:rPr>
                        <a:t>RAM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 GB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 GB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756367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1400">
                          <a:effectLst/>
                        </a:rPr>
                        <a:t>بطاقة الرسوميات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1400">
                          <a:effectLst/>
                        </a:rPr>
                        <a:t>معالج رسومات دايركت اكس 9 مع نموذج تشغيل </a:t>
                      </a:r>
                      <a:r>
                        <a:rPr lang="en-US" sz="1400">
                          <a:effectLst/>
                        </a:rPr>
                        <a:t>river model 1.0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568318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dirty="0">
                          <a:effectLst/>
                        </a:rPr>
                        <a:t>مساحة على القرص الصلب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1400" dirty="0">
                          <a:effectLst/>
                        </a:rPr>
                        <a:t>مساحة خالية </a:t>
                      </a:r>
                      <a:r>
                        <a:rPr lang="en-US" sz="1400" dirty="0">
                          <a:effectLst/>
                        </a:rPr>
                        <a:t>20 GB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1400">
                          <a:effectLst/>
                        </a:rPr>
                        <a:t>مساحة خالية </a:t>
                      </a:r>
                      <a:r>
                        <a:rPr lang="en-US" sz="1400">
                          <a:effectLst/>
                        </a:rPr>
                        <a:t>16 GB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78182">
                <a:tc gridSpan="3"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dirty="0">
                          <a:effectLst/>
                        </a:rPr>
                        <a:t>مشغل قرص مدمج للتنصيب من </a:t>
                      </a:r>
                      <a:r>
                        <a:rPr lang="en-US" sz="1400" dirty="0">
                          <a:effectLst/>
                        </a:rPr>
                        <a:t>CD\DVD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6050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44379" y="232626"/>
            <a:ext cx="11756889" cy="1083213"/>
          </a:xfrm>
          <a:prstGeom prst="rect">
            <a:avLst/>
          </a:prstGeom>
          <a:solidFill>
            <a:schemeClr val="bg1">
              <a:lumMod val="50000"/>
              <a:lumOff val="50000"/>
            </a:schemeClr>
          </a:solidFill>
          <a:effectLst/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 rtl="1"/>
            <a:r>
              <a:rPr lang="ar-IQ" b="1" dirty="0" smtClean="0">
                <a:latin typeface="Arabic Typesetting" pitchFamily="66" charset="-78"/>
                <a:cs typeface="Arabic Typesetting" pitchFamily="66" charset="-78"/>
              </a:rPr>
              <a:t>الفصل الرابع: نظام التشغيل</a:t>
            </a:r>
            <a:endParaRPr lang="en-GB" b="1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1856097" y="1433014"/>
            <a:ext cx="9005174" cy="4926843"/>
          </a:xfrm>
        </p:spPr>
        <p:txBody>
          <a:bodyPr>
            <a:normAutofit fontScale="55000" lnSpcReduction="20000"/>
          </a:bodyPr>
          <a:lstStyle/>
          <a:p>
            <a:pPr marL="0" indent="0" algn="r" rtl="1">
              <a:buNone/>
            </a:pPr>
            <a:r>
              <a:rPr lang="ar-IQ" sz="5200" b="1" u="sng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المميزات الجديدة في ويندوز 7</a:t>
            </a:r>
          </a:p>
          <a:p>
            <a:pPr algn="r" rtl="1">
              <a:buFont typeface="Arial" pitchFamily="34" charset="0"/>
              <a:buChar char="•"/>
            </a:pPr>
            <a:r>
              <a:rPr lang="ar-SA" sz="5100" dirty="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نظام ويندوز </a:t>
            </a:r>
            <a:r>
              <a:rPr lang="ar-SA" sz="51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اكثر ترتيبا/تنظيما مع ثلاث طرق تساعد على ذلك </a:t>
            </a:r>
            <a:r>
              <a:rPr lang="en-US" sz="5100" dirty="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Aero </a:t>
            </a:r>
            <a:r>
              <a:rPr lang="en-US" sz="51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Shake, Aero Peek, </a:t>
            </a:r>
            <a:r>
              <a:rPr lang="en-US" sz="5100" dirty="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Snap</a:t>
            </a:r>
            <a:endParaRPr lang="en-US" sz="5100" dirty="0">
              <a:solidFill>
                <a:schemeClr val="bg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r" rtl="1">
              <a:buFont typeface="Arial" pitchFamily="34" charset="0"/>
              <a:buChar char="•"/>
            </a:pPr>
            <a:r>
              <a:rPr lang="ar-SA" sz="5100" dirty="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خلفيات </a:t>
            </a:r>
            <a:r>
              <a:rPr lang="ar-SA" sz="51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سطح المكتب جديدة و </a:t>
            </a:r>
            <a:r>
              <a:rPr lang="ar-SA" sz="5100" dirty="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كثيرة</a:t>
            </a:r>
            <a:r>
              <a:rPr lang="ar-IQ" sz="5100" dirty="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endParaRPr lang="ar-SA" sz="5100" dirty="0">
              <a:solidFill>
                <a:schemeClr val="bg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r" rtl="1">
              <a:buFont typeface="Arial" pitchFamily="34" charset="0"/>
              <a:buChar char="•"/>
            </a:pPr>
            <a:r>
              <a:rPr lang="ar-SA" sz="5100" dirty="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اعادة </a:t>
            </a:r>
            <a:r>
              <a:rPr lang="ar-SA" sz="51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تصميم شريط المهام للحصول على المزيد من السهولة في التعامل و بسرع </a:t>
            </a:r>
            <a:r>
              <a:rPr lang="ar-SA" sz="5100" dirty="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كبيرة</a:t>
            </a:r>
            <a:r>
              <a:rPr lang="en-US" sz="5100" dirty="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SA" sz="5100" dirty="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مثلا </a:t>
            </a:r>
            <a:r>
              <a:rPr lang="ar-SA" sz="51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خاصية  قوائم الانتقال السريع </a:t>
            </a:r>
            <a:r>
              <a:rPr lang="en-US" sz="51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Jump </a:t>
            </a:r>
            <a:r>
              <a:rPr lang="en-US" sz="5100" dirty="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Lists</a:t>
            </a:r>
          </a:p>
          <a:p>
            <a:pPr algn="r" rtl="1">
              <a:buFont typeface="Arial" pitchFamily="34" charset="0"/>
              <a:buChar char="•"/>
            </a:pPr>
            <a:r>
              <a:rPr lang="ar-SA" sz="5100" dirty="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شكل </a:t>
            </a:r>
            <a:r>
              <a:rPr lang="ar-SA" sz="51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شريط المهام : عند تشغيل برنامج جديد يضاف رمز البرنامج الى شريط </a:t>
            </a:r>
            <a:r>
              <a:rPr lang="ar-SA" sz="5100" dirty="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التشغيل</a:t>
            </a:r>
            <a:r>
              <a:rPr lang="ar-IQ" sz="5100" dirty="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</a:p>
          <a:p>
            <a:pPr algn="r" rtl="1">
              <a:buFont typeface="Arial" pitchFamily="34" charset="0"/>
              <a:buChar char="•"/>
            </a:pPr>
            <a:r>
              <a:rPr lang="ar-SA" sz="51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اضافة الادوات الذكية </a:t>
            </a:r>
            <a:r>
              <a:rPr lang="en-US" sz="51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Gadgets</a:t>
            </a:r>
            <a:r>
              <a:rPr lang="ar-SA" sz="51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برامج صغيرة توفر معلومات سريعة و تتيح امكانية الوصول بسرعة الى الادوات المستخدمة بشكل </a:t>
            </a:r>
            <a:r>
              <a:rPr lang="ar-SA" sz="5100" dirty="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متكرر</a:t>
            </a:r>
            <a:endParaRPr lang="ar-SA" sz="5100" dirty="0">
              <a:solidFill>
                <a:schemeClr val="bg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 algn="r" rtl="1">
              <a:buNone/>
            </a:pPr>
            <a:endParaRPr lang="en-US" sz="3200" b="1" u="sng" dirty="0" smtClean="0">
              <a:solidFill>
                <a:schemeClr val="bg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55811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44379" y="232626"/>
            <a:ext cx="11756889" cy="1083213"/>
          </a:xfrm>
          <a:prstGeom prst="rect">
            <a:avLst/>
          </a:prstGeom>
          <a:solidFill>
            <a:schemeClr val="bg1">
              <a:lumMod val="50000"/>
              <a:lumOff val="50000"/>
            </a:schemeClr>
          </a:solidFill>
          <a:effectLst/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 rtl="1"/>
            <a:r>
              <a:rPr lang="ar-IQ" b="1" dirty="0" smtClean="0">
                <a:latin typeface="Arabic Typesetting" pitchFamily="66" charset="-78"/>
                <a:cs typeface="Arabic Typesetting" pitchFamily="66" charset="-78"/>
              </a:rPr>
              <a:t>الفصل الرابع: نظام التشغيل</a:t>
            </a:r>
            <a:endParaRPr lang="en-GB" b="1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2166425" y="1201003"/>
            <a:ext cx="8694845" cy="4749421"/>
          </a:xfrm>
        </p:spPr>
        <p:txBody>
          <a:bodyPr>
            <a:normAutofit fontScale="62500" lnSpcReduction="20000"/>
          </a:bodyPr>
          <a:lstStyle/>
          <a:p>
            <a:pPr marL="0" indent="0" algn="r" rtl="1">
              <a:buNone/>
            </a:pPr>
            <a:r>
              <a:rPr lang="ar-IQ" sz="5100" b="1" u="sng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المميزات الجديدة في ويندوز </a:t>
            </a:r>
            <a:r>
              <a:rPr lang="ar-IQ" sz="5100" b="1" u="sng" dirty="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7</a:t>
            </a:r>
          </a:p>
          <a:p>
            <a:pPr algn="r" rtl="1">
              <a:buFont typeface="Arial" pitchFamily="34" charset="0"/>
              <a:buChar char="•"/>
            </a:pPr>
            <a:r>
              <a:rPr lang="ar-SA" sz="5100" dirty="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ميزة البحث</a:t>
            </a:r>
            <a:r>
              <a:rPr lang="en-US" sz="5100" dirty="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Search </a:t>
            </a:r>
            <a:r>
              <a:rPr lang="ar-SA" sz="51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تتيح البحث ضمن كل شيء في نظام التشغيل.</a:t>
            </a:r>
          </a:p>
          <a:p>
            <a:pPr algn="r" rtl="1">
              <a:buFont typeface="Arial" pitchFamily="34" charset="0"/>
              <a:buChar char="•"/>
            </a:pPr>
            <a:r>
              <a:rPr lang="ar-SA" sz="5100" dirty="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تكنلوجيا</a:t>
            </a:r>
            <a:r>
              <a:rPr lang="en-US" sz="5100" dirty="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Windows Touch </a:t>
            </a:r>
            <a:r>
              <a:rPr lang="ar-SA" sz="51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ميزة جديد تساعد على </a:t>
            </a:r>
            <a:r>
              <a:rPr lang="ar-SA" sz="5100" dirty="0" err="1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على</a:t>
            </a:r>
            <a:r>
              <a:rPr lang="ar-SA" sz="51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التصفح على الانترنت و مشاهدة مجلدات (البومات) الصور باستخدام الاصابع (اللمس).</a:t>
            </a:r>
          </a:p>
          <a:p>
            <a:pPr algn="r" rtl="1">
              <a:buFont typeface="Arial" pitchFamily="34" charset="0"/>
              <a:buChar char="•"/>
            </a:pPr>
            <a:r>
              <a:rPr lang="ar-SA" sz="5100" dirty="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ميزة </a:t>
            </a:r>
            <a:r>
              <a:rPr lang="en-US" sz="5100" dirty="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XP Mode </a:t>
            </a:r>
            <a:r>
              <a:rPr lang="ar-SA" sz="51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تعتمد على تقنية التشغيل الافتراضي لتسمح لمستخدمي وندوز7 بتشغيل ويندوز اكس بي بشكل ضمني.</a:t>
            </a:r>
          </a:p>
          <a:p>
            <a:pPr algn="r" rtl="1">
              <a:buFont typeface="Arial" pitchFamily="34" charset="0"/>
              <a:buChar char="•"/>
            </a:pPr>
            <a:r>
              <a:rPr lang="ar-SA" sz="5100" dirty="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برنامج </a:t>
            </a:r>
            <a:r>
              <a:rPr lang="en-US" sz="5100" dirty="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Problem </a:t>
            </a:r>
            <a:r>
              <a:rPr lang="en-US" sz="51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Steps </a:t>
            </a:r>
            <a:r>
              <a:rPr lang="en-US" sz="5100" dirty="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Recorder </a:t>
            </a:r>
            <a:r>
              <a:rPr lang="ar-SA" sz="51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لتسجيل مجموعة حركات الماوس و الويندوز, يفيد في حل مشاكل الحاسوب من خلال ارسال الملف المسجل الى الشخص </a:t>
            </a:r>
            <a:r>
              <a:rPr lang="ar-SA" sz="5100" dirty="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الخبير</a:t>
            </a:r>
            <a:endParaRPr lang="ar-SA" sz="5100" dirty="0">
              <a:solidFill>
                <a:schemeClr val="bg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1306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28274" y="1234440"/>
            <a:ext cx="8534400" cy="3615267"/>
          </a:xfrm>
        </p:spPr>
        <p:txBody>
          <a:bodyPr>
            <a:normAutofit/>
          </a:bodyPr>
          <a:lstStyle/>
          <a:p>
            <a:pPr marL="0" indent="0" algn="ctr" rtl="1">
              <a:buNone/>
            </a:pPr>
            <a:r>
              <a:rPr lang="en-US" sz="3200" cap="all" dirty="0" err="1" smtClean="0">
                <a:ln w="3175" cmpd="sng">
                  <a:noFill/>
                </a:ln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نهاية</a:t>
            </a:r>
            <a:r>
              <a:rPr lang="en-US" sz="3200" cap="all" dirty="0" smtClean="0">
                <a:ln w="3175" cmpd="sng">
                  <a:noFill/>
                </a:ln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3200" cap="all" dirty="0" err="1" smtClean="0">
                <a:ln w="3175" cmpd="sng">
                  <a:noFill/>
                </a:ln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المحاضرة</a:t>
            </a:r>
            <a:r>
              <a:rPr lang="en-US" sz="3200" cap="all" dirty="0" smtClean="0">
                <a:ln w="3175" cmpd="sng">
                  <a:noFill/>
                </a:ln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3200" cap="all" dirty="0" err="1" smtClean="0">
                <a:ln w="3175" cmpd="sng">
                  <a:noFill/>
                </a:ln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الرابعة</a:t>
            </a:r>
            <a:endParaRPr lang="en-GB" sz="3200" cap="all" dirty="0">
              <a:ln w="3175" cmpd="sng">
                <a:noFill/>
              </a:ln>
              <a:solidFill>
                <a:schemeClr val="tx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66177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44379" y="232626"/>
            <a:ext cx="11756889" cy="1083213"/>
          </a:xfrm>
          <a:prstGeom prst="rect">
            <a:avLst/>
          </a:prstGeom>
          <a:solidFill>
            <a:schemeClr val="bg1">
              <a:lumMod val="50000"/>
              <a:lumOff val="50000"/>
            </a:schemeClr>
          </a:solidFill>
          <a:effectLst/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 rtl="1"/>
            <a:r>
              <a:rPr lang="ar-IQ" b="1" dirty="0" smtClean="0">
                <a:latin typeface="Arabic Typesetting" pitchFamily="66" charset="-78"/>
                <a:cs typeface="Arabic Typesetting" pitchFamily="66" charset="-78"/>
              </a:rPr>
              <a:t>الفصل الثاني: مكونات الحاسوب</a:t>
            </a:r>
            <a:endParaRPr lang="en-GB" b="1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2166425" y="1429554"/>
            <a:ext cx="8694845" cy="4211589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IQ" sz="3200" b="1" u="sng" dirty="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الكيان البرمجي:</a:t>
            </a:r>
          </a:p>
          <a:p>
            <a:pPr algn="r" rtl="1">
              <a:buFont typeface="Arial" panose="020B0604020202020204" pitchFamily="34" charset="0"/>
              <a:buChar char="•"/>
            </a:pPr>
            <a:r>
              <a:rPr lang="ar-IQ" sz="3200" dirty="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يمثل النصف الثاني من منظومة الحاسوب الالي</a:t>
            </a:r>
          </a:p>
          <a:p>
            <a:pPr algn="r" rtl="1">
              <a:buFont typeface="Arial" panose="020B0604020202020204" pitchFamily="34" charset="0"/>
              <a:buChar char="•"/>
            </a:pPr>
            <a:r>
              <a:rPr lang="ar-IQ" sz="3200" dirty="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مجموعة من البرامج الاساسية</a:t>
            </a:r>
          </a:p>
          <a:p>
            <a:pPr marL="0" indent="0" algn="r" rtl="1">
              <a:buNone/>
            </a:pPr>
            <a:endParaRPr lang="ar-IQ" sz="3200" dirty="0" smtClean="0">
              <a:solidFill>
                <a:schemeClr val="bg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 algn="r" rtl="1">
              <a:buNone/>
            </a:pPr>
            <a:endParaRPr lang="en-GB" sz="3200" dirty="0">
              <a:solidFill>
                <a:schemeClr val="bg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21660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44379" y="232626"/>
            <a:ext cx="11756889" cy="1083213"/>
          </a:xfrm>
          <a:prstGeom prst="rect">
            <a:avLst/>
          </a:prstGeom>
          <a:solidFill>
            <a:schemeClr val="bg1">
              <a:lumMod val="50000"/>
              <a:lumOff val="50000"/>
            </a:schemeClr>
          </a:solidFill>
          <a:effectLst/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 rtl="1"/>
            <a:r>
              <a:rPr lang="ar-IQ" b="1" dirty="0" smtClean="0">
                <a:latin typeface="Arabic Typesetting" pitchFamily="66" charset="-78"/>
                <a:cs typeface="Arabic Typesetting" pitchFamily="66" charset="-78"/>
              </a:rPr>
              <a:t>الفصل الثاني: مكونات الحاسوب</a:t>
            </a:r>
            <a:endParaRPr lang="en-GB" b="1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2166425" y="1429554"/>
            <a:ext cx="8694845" cy="4211589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IQ" sz="3200" b="1" u="sng" dirty="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1- نظم التشغيل (</a:t>
            </a:r>
            <a:r>
              <a:rPr lang="en-US" sz="3200" b="1" u="sng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O</a:t>
            </a:r>
            <a:r>
              <a:rPr lang="en-US" sz="3200" b="1" u="sng" dirty="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perating System</a:t>
            </a:r>
            <a:r>
              <a:rPr lang="ar-IQ" sz="3200" b="1" u="sng" dirty="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):</a:t>
            </a:r>
          </a:p>
          <a:p>
            <a:pPr algn="r" rtl="1">
              <a:buFont typeface="Arial" panose="020B0604020202020204" pitchFamily="34" charset="0"/>
              <a:buChar char="•"/>
            </a:pPr>
            <a:r>
              <a:rPr lang="ar-IQ" sz="3200" dirty="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اهم جزء من البرمجيات.</a:t>
            </a:r>
          </a:p>
          <a:p>
            <a:pPr algn="r" rtl="1">
              <a:buFont typeface="Arial" panose="020B0604020202020204" pitchFamily="34" charset="0"/>
              <a:buChar char="•"/>
            </a:pPr>
            <a:r>
              <a:rPr lang="ar-IQ" sz="3200" dirty="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وظيفته الاساسية التخاطب بين الحاسوب و ملحقاته من جهة و الانسان (المستخدم) من جهة اخرى.</a:t>
            </a:r>
          </a:p>
          <a:p>
            <a:pPr marL="0" indent="0" algn="r" rtl="1">
              <a:buNone/>
            </a:pPr>
            <a:endParaRPr lang="ar-IQ" sz="3200" dirty="0" smtClean="0">
              <a:solidFill>
                <a:schemeClr val="bg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 algn="r" rtl="1">
              <a:buNone/>
            </a:pPr>
            <a:endParaRPr lang="en-GB" sz="3200" dirty="0">
              <a:solidFill>
                <a:schemeClr val="bg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33093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44379" y="232626"/>
            <a:ext cx="11756889" cy="1083213"/>
          </a:xfrm>
          <a:prstGeom prst="rect">
            <a:avLst/>
          </a:prstGeom>
          <a:solidFill>
            <a:schemeClr val="bg1">
              <a:lumMod val="50000"/>
              <a:lumOff val="50000"/>
            </a:schemeClr>
          </a:solidFill>
          <a:effectLst/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 rtl="1"/>
            <a:r>
              <a:rPr lang="ar-IQ" b="1" dirty="0" smtClean="0">
                <a:latin typeface="Arabic Typesetting" pitchFamily="66" charset="-78"/>
                <a:cs typeface="Arabic Typesetting" pitchFamily="66" charset="-78"/>
              </a:rPr>
              <a:t>الفصل الثاني: مكونات الحاسوب</a:t>
            </a:r>
            <a:endParaRPr lang="en-GB" b="1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2179304" y="1738647"/>
            <a:ext cx="8694845" cy="4211589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IQ" sz="3200" b="1" u="sng" dirty="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مهام نظم التشغيل:</a:t>
            </a:r>
          </a:p>
          <a:p>
            <a:pPr algn="r" rtl="1">
              <a:buFont typeface="Arial" panose="020B0604020202020204" pitchFamily="34" charset="0"/>
              <a:buChar char="•"/>
            </a:pPr>
            <a:r>
              <a:rPr lang="ar-IQ" sz="3200" dirty="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تسجيل الاخطاء</a:t>
            </a:r>
          </a:p>
          <a:p>
            <a:pPr algn="r" rtl="1">
              <a:buFont typeface="Arial" panose="020B0604020202020204" pitchFamily="34" charset="0"/>
              <a:buChar char="•"/>
            </a:pPr>
            <a:r>
              <a:rPr lang="ar-IQ" sz="3200" dirty="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الفحص و التحكم بوصول البيانات</a:t>
            </a:r>
          </a:p>
          <a:p>
            <a:pPr algn="r" rtl="1">
              <a:buFont typeface="Arial" panose="020B0604020202020204" pitchFamily="34" charset="0"/>
              <a:buChar char="•"/>
            </a:pPr>
            <a:r>
              <a:rPr lang="ar-IQ" sz="3200" dirty="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التحكم بأجهزة الادخال و الاخراج</a:t>
            </a:r>
          </a:p>
          <a:p>
            <a:pPr algn="r" rtl="1">
              <a:buFont typeface="Arial" panose="020B0604020202020204" pitchFamily="34" charset="0"/>
              <a:buChar char="•"/>
            </a:pPr>
            <a:r>
              <a:rPr lang="ar-IQ" sz="3200" dirty="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ادارة الذاكرة </a:t>
            </a:r>
            <a:r>
              <a:rPr lang="en-US" sz="3200" dirty="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RAM</a:t>
            </a:r>
          </a:p>
          <a:p>
            <a:pPr algn="r" rtl="1">
              <a:buFont typeface="Arial" panose="020B0604020202020204" pitchFamily="34" charset="0"/>
              <a:buChar char="•"/>
            </a:pPr>
            <a:r>
              <a:rPr lang="ar-IQ" sz="3200" dirty="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تبادل البيانات بين القرص الصلب و الذاكرة الرئيسية</a:t>
            </a:r>
          </a:p>
        </p:txBody>
      </p:sp>
    </p:spTree>
    <p:extLst>
      <p:ext uri="{BB962C8B-B14F-4D97-AF65-F5344CB8AC3E}">
        <p14:creationId xmlns:p14="http://schemas.microsoft.com/office/powerpoint/2010/main" val="1055439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44379" y="232626"/>
            <a:ext cx="11756889" cy="1083213"/>
          </a:xfrm>
          <a:prstGeom prst="rect">
            <a:avLst/>
          </a:prstGeom>
          <a:solidFill>
            <a:schemeClr val="bg1">
              <a:lumMod val="50000"/>
              <a:lumOff val="50000"/>
            </a:schemeClr>
          </a:solidFill>
          <a:effectLst/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 rtl="1"/>
            <a:r>
              <a:rPr lang="ar-IQ" b="1" dirty="0" smtClean="0">
                <a:latin typeface="Arabic Typesetting" pitchFamily="66" charset="-78"/>
                <a:cs typeface="Arabic Typesetting" pitchFamily="66" charset="-78"/>
              </a:rPr>
              <a:t>الفصل الثاني: مكونات الحاسوب</a:t>
            </a:r>
            <a:endParaRPr lang="en-GB" b="1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2166425" y="1429554"/>
            <a:ext cx="8694845" cy="4211589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IQ" sz="3200" b="1" u="sng" dirty="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2- البرامج التطبيقية (</a:t>
            </a:r>
            <a:r>
              <a:rPr lang="en-US" sz="3200" b="1" u="sng" dirty="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Application Programs</a:t>
            </a:r>
            <a:r>
              <a:rPr lang="ar-IQ" sz="3200" b="1" u="sng" dirty="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):</a:t>
            </a:r>
          </a:p>
          <a:p>
            <a:pPr algn="r" rtl="1">
              <a:buFont typeface="Arial" panose="020B0604020202020204" pitchFamily="34" charset="0"/>
              <a:buChar char="•"/>
            </a:pPr>
            <a:r>
              <a:rPr lang="ar-IQ" sz="3200" dirty="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تستخدم لأداء وظيفة ( او مجموعة وظائف) بموضع محدد.</a:t>
            </a:r>
          </a:p>
          <a:p>
            <a:pPr algn="r" rtl="1">
              <a:buFont typeface="Arial" panose="020B0604020202020204" pitchFamily="34" charset="0"/>
              <a:buChar char="•"/>
            </a:pPr>
            <a:r>
              <a:rPr lang="ar-IQ" sz="3200" dirty="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مثل برامج </a:t>
            </a:r>
            <a:r>
              <a:rPr lang="ar-IQ" sz="3200" dirty="0" smtClean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الأوفيس</a:t>
            </a:r>
            <a:r>
              <a:rPr lang="ar-IQ" sz="3200" dirty="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لتنظيم العمل المكتبي و برنامج </a:t>
            </a:r>
            <a:r>
              <a:rPr lang="ar-IQ" sz="3200" dirty="0" smtClean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الاوتوكاد </a:t>
            </a:r>
            <a:r>
              <a:rPr lang="ar-IQ" sz="3200" dirty="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للرسم الهندسي و ال </a:t>
            </a:r>
            <a:r>
              <a:rPr lang="en-US" sz="3200" dirty="0" smtClean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GIS</a:t>
            </a:r>
            <a:r>
              <a:rPr lang="ar-IQ" sz="3200" dirty="0" smtClean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IQ" sz="3200" dirty="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لنظم المعلومات الجغرافية</a:t>
            </a:r>
          </a:p>
          <a:p>
            <a:pPr marL="0" indent="0" algn="r" rtl="1">
              <a:buNone/>
            </a:pPr>
            <a:endParaRPr lang="en-GB" sz="3200" dirty="0">
              <a:solidFill>
                <a:schemeClr val="bg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36615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44379" y="232626"/>
            <a:ext cx="11756889" cy="1083213"/>
          </a:xfrm>
          <a:prstGeom prst="rect">
            <a:avLst/>
          </a:prstGeom>
          <a:solidFill>
            <a:schemeClr val="bg1">
              <a:lumMod val="50000"/>
              <a:lumOff val="50000"/>
            </a:schemeClr>
          </a:solidFill>
          <a:effectLst/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 rtl="1"/>
            <a:r>
              <a:rPr lang="ar-IQ" b="1" dirty="0" smtClean="0">
                <a:latin typeface="Arabic Typesetting" pitchFamily="66" charset="-78"/>
                <a:cs typeface="Arabic Typesetting" pitchFamily="66" charset="-78"/>
              </a:rPr>
              <a:t>الفصل الثاني: مكونات الحاسوب</a:t>
            </a:r>
            <a:endParaRPr lang="en-GB" b="1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2166425" y="1429554"/>
            <a:ext cx="8694845" cy="4211589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IQ" sz="3200" b="1" u="sng" dirty="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3- لغات البرمجة (</a:t>
            </a:r>
            <a:r>
              <a:rPr lang="en-US" sz="3200" b="1" u="sng" dirty="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Programing Languages</a:t>
            </a:r>
            <a:r>
              <a:rPr lang="ar-IQ" sz="3200" b="1" u="sng" dirty="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):</a:t>
            </a:r>
          </a:p>
          <a:p>
            <a:pPr algn="r" rtl="1">
              <a:buFont typeface="Arial" panose="020B0604020202020204" pitchFamily="34" charset="0"/>
              <a:buChar char="•"/>
            </a:pPr>
            <a:r>
              <a:rPr lang="ar-IQ" sz="3200" dirty="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لغات خاصة تستخدم للتخاطب بين المبرمج و الحاسوب.</a:t>
            </a:r>
          </a:p>
          <a:p>
            <a:pPr marL="0" indent="0" algn="r" rtl="1">
              <a:buNone/>
            </a:pPr>
            <a:endParaRPr lang="en-GB" sz="3200" dirty="0">
              <a:solidFill>
                <a:schemeClr val="bg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55957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44379" y="232626"/>
            <a:ext cx="11756889" cy="1083213"/>
          </a:xfrm>
          <a:prstGeom prst="rect">
            <a:avLst/>
          </a:prstGeom>
          <a:solidFill>
            <a:schemeClr val="bg1">
              <a:lumMod val="50000"/>
              <a:lumOff val="50000"/>
            </a:schemeClr>
          </a:solidFill>
          <a:effectLst/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 rtl="1"/>
            <a:r>
              <a:rPr lang="ar-IQ" b="1" dirty="0" smtClean="0">
                <a:latin typeface="Arabic Typesetting" pitchFamily="66" charset="-78"/>
                <a:cs typeface="Arabic Typesetting" pitchFamily="66" charset="-78"/>
              </a:rPr>
              <a:t>الفصل الثاني: مكونات الحاسوب</a:t>
            </a:r>
            <a:endParaRPr lang="en-GB" b="1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2230820" y="1429555"/>
            <a:ext cx="8694845" cy="5628068"/>
          </a:xfrm>
        </p:spPr>
        <p:txBody>
          <a:bodyPr>
            <a:normAutofit fontScale="85000" lnSpcReduction="20000"/>
          </a:bodyPr>
          <a:lstStyle/>
          <a:p>
            <a:pPr marL="0" indent="0" algn="r" rtl="1">
              <a:buNone/>
            </a:pPr>
            <a:r>
              <a:rPr lang="ar-IQ" sz="3200" b="1" u="sng" dirty="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تقسم لغات البرمجة الى :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IQ" sz="3200" dirty="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لغات المستوى الادنى:</a:t>
            </a:r>
          </a:p>
          <a:p>
            <a:pPr lvl="1" algn="r" rtl="1">
              <a:buFont typeface="Arial" panose="020B0604020202020204" pitchFamily="34" charset="0"/>
              <a:buChar char="•"/>
            </a:pPr>
            <a:r>
              <a:rPr lang="ar-IQ" sz="3000" dirty="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بعد مفرداتها عن لغة الانسان (تستخدم النظام الثنائي او لغة الالة 0,1)</a:t>
            </a:r>
          </a:p>
          <a:p>
            <a:pPr lvl="1" algn="r" rtl="1">
              <a:buFont typeface="Arial" panose="020B0604020202020204" pitchFamily="34" charset="0"/>
              <a:buChar char="•"/>
            </a:pPr>
            <a:r>
              <a:rPr lang="ar-IQ" sz="3000" dirty="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لغات صعبة لا يحسن استخدامها سوى قلة من المبرمجين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IQ" sz="3200" dirty="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لغات المستوى المتوسط</a:t>
            </a:r>
            <a:r>
              <a:rPr lang="en-US" sz="3200" dirty="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:</a:t>
            </a:r>
            <a:endParaRPr lang="ar-IQ" sz="3200" dirty="0" smtClean="0">
              <a:solidFill>
                <a:schemeClr val="bg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lvl="1" algn="r" rtl="1">
              <a:buFont typeface="Arial" panose="020B0604020202020204" pitchFamily="34" charset="0"/>
              <a:buChar char="•"/>
            </a:pPr>
            <a:r>
              <a:rPr lang="ar-IQ" sz="30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	</a:t>
            </a:r>
            <a:r>
              <a:rPr lang="ar-IQ" sz="3000" dirty="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بين لغة الالة و لغات المستوى العالي</a:t>
            </a:r>
          </a:p>
          <a:p>
            <a:pPr lvl="1" algn="r" rtl="1">
              <a:buFont typeface="Arial" panose="020B0604020202020204" pitchFamily="34" charset="0"/>
              <a:buChar char="•"/>
            </a:pPr>
            <a:r>
              <a:rPr lang="ar-IQ" sz="3000" dirty="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تستخدم لغة تسمى لغة التجميع (</a:t>
            </a:r>
            <a:r>
              <a:rPr lang="en-US" sz="3000" dirty="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Assembly language</a:t>
            </a:r>
            <a:r>
              <a:rPr lang="ar-IQ" sz="3000" dirty="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)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IQ" sz="3200" dirty="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لغات المستوى العالي:</a:t>
            </a:r>
            <a:endParaRPr lang="en-US" sz="3200" dirty="0" smtClean="0">
              <a:solidFill>
                <a:schemeClr val="bg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971550" lvl="1" indent="-514350" algn="r" rtl="1">
              <a:buFont typeface="+mj-lt"/>
              <a:buAutoNum type="arabicPeriod"/>
            </a:pPr>
            <a:r>
              <a:rPr lang="ar-IQ" sz="3000" dirty="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مفرداتها شبيه او قريبة الى لغة الانسان</a:t>
            </a:r>
          </a:p>
          <a:p>
            <a:pPr marL="971550" lvl="1" indent="-514350" algn="r" rtl="1">
              <a:buFont typeface="+mj-lt"/>
              <a:buAutoNum type="arabicPeriod"/>
            </a:pPr>
            <a:r>
              <a:rPr lang="ar-IQ" sz="3000" dirty="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سهولة الكتابة بها و سهولة اكتشاف الاخطاء</a:t>
            </a:r>
          </a:p>
          <a:p>
            <a:pPr marL="971550" lvl="1" indent="-514350" algn="r" rtl="1">
              <a:buFont typeface="+mj-lt"/>
              <a:buAutoNum type="arabicPeriod"/>
            </a:pPr>
            <a:r>
              <a:rPr lang="ar-IQ" sz="3000" dirty="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امثلة: بيسك, باسكال, </a:t>
            </a:r>
            <a:r>
              <a:rPr lang="en-US" sz="3000" dirty="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C++</a:t>
            </a:r>
          </a:p>
          <a:p>
            <a:pPr marL="514350" indent="-514350" algn="r" rtl="1">
              <a:buFont typeface="+mj-lt"/>
              <a:buAutoNum type="arabicPeriod"/>
            </a:pPr>
            <a:endParaRPr lang="ar-IQ" sz="3200" dirty="0" smtClean="0">
              <a:solidFill>
                <a:schemeClr val="bg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66013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44379" y="232626"/>
            <a:ext cx="11756889" cy="1083213"/>
          </a:xfrm>
          <a:prstGeom prst="rect">
            <a:avLst/>
          </a:prstGeom>
          <a:solidFill>
            <a:schemeClr val="bg1">
              <a:lumMod val="50000"/>
              <a:lumOff val="50000"/>
            </a:schemeClr>
          </a:solidFill>
          <a:effectLst/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 rtl="1"/>
            <a:r>
              <a:rPr lang="ar-IQ" b="1" dirty="0" smtClean="0">
                <a:latin typeface="Arabic Typesetting" pitchFamily="66" charset="-78"/>
                <a:cs typeface="Arabic Typesetting" pitchFamily="66" charset="-78"/>
              </a:rPr>
              <a:t>الفصل الرابع: نظام التشغيل</a:t>
            </a:r>
            <a:endParaRPr lang="en-GB" b="1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2166425" y="984738"/>
            <a:ext cx="8694845" cy="4656406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IQ" sz="3200" u="sng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1</a:t>
            </a:r>
            <a:r>
              <a:rPr lang="ar-IQ" sz="3200" b="1" u="sng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- </a:t>
            </a:r>
            <a:r>
              <a:rPr lang="ar-IQ" sz="3200" b="1" u="sng" dirty="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تعريف نظام التشغيل:</a:t>
            </a:r>
            <a:endParaRPr lang="ar-IQ" sz="3200" b="1" u="sng" dirty="0">
              <a:solidFill>
                <a:schemeClr val="bg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 algn="r" rtl="1">
              <a:buNone/>
            </a:pPr>
            <a:r>
              <a:rPr lang="ar-IQ" sz="3200" dirty="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مجموعة من البرمجيات التي تسيطر و تخاطب المكونات المادية للحاسوب.</a:t>
            </a:r>
            <a:endParaRPr lang="en-GB" sz="3200" dirty="0">
              <a:solidFill>
                <a:schemeClr val="bg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31797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44379" y="232626"/>
            <a:ext cx="11756889" cy="1083213"/>
          </a:xfrm>
          <a:prstGeom prst="rect">
            <a:avLst/>
          </a:prstGeom>
          <a:solidFill>
            <a:schemeClr val="bg1">
              <a:lumMod val="50000"/>
              <a:lumOff val="50000"/>
            </a:schemeClr>
          </a:solidFill>
          <a:effectLst/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 rtl="1"/>
            <a:r>
              <a:rPr lang="ar-IQ" b="1" dirty="0" smtClean="0">
                <a:latin typeface="Arabic Typesetting" pitchFamily="66" charset="-78"/>
                <a:cs typeface="Arabic Typesetting" pitchFamily="66" charset="-78"/>
              </a:rPr>
              <a:t>الفصل الرابع: نظام التشغيل</a:t>
            </a:r>
            <a:endParaRPr lang="en-GB" b="1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2166425" y="984738"/>
            <a:ext cx="8694845" cy="4656406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IQ" sz="3200" u="sng" dirty="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2</a:t>
            </a:r>
            <a:r>
              <a:rPr lang="ar-IQ" sz="3200" b="1" u="sng" dirty="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- وظائف نظام التشغيل:</a:t>
            </a:r>
            <a:endParaRPr lang="ar-IQ" sz="3200" b="1" u="sng" dirty="0">
              <a:solidFill>
                <a:schemeClr val="bg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514350" indent="-514350" algn="r" rtl="1">
              <a:buFont typeface="+mj-lt"/>
              <a:buAutoNum type="arabicPeriod"/>
            </a:pPr>
            <a:r>
              <a:rPr lang="ar-IQ" sz="3200" dirty="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التعرف على المكونات المادية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IQ" sz="3200" dirty="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التحكم في طريقة عمل كل جزء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IQ" sz="3200" dirty="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ادارة و ترتيب المهام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IQ" sz="3200" dirty="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الربط بين الأجزاء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IQ" sz="3200" dirty="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كفاءة التشغيل</a:t>
            </a:r>
            <a:endParaRPr lang="en-GB" sz="3200" dirty="0">
              <a:solidFill>
                <a:schemeClr val="bg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89654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537D0B"/>
      </a:dk2>
      <a:lt2>
        <a:srgbClr val="A9E257"/>
      </a:lt2>
      <a:accent1>
        <a:srgbClr val="38540A"/>
      </a:accent1>
      <a:accent2>
        <a:srgbClr val="31A274"/>
      </a:accent2>
      <a:accent3>
        <a:srgbClr val="236073"/>
      </a:accent3>
      <a:accent4>
        <a:srgbClr val="6C4D90"/>
      </a:accent4>
      <a:accent5>
        <a:srgbClr val="983C27"/>
      </a:accent5>
      <a:accent6>
        <a:srgbClr val="CD811F"/>
      </a:accent6>
      <a:hlink>
        <a:srgbClr val="293F06"/>
      </a:hlink>
      <a:folHlink>
        <a:srgbClr val="68883A"/>
      </a:folHlink>
    </a:clrScheme>
    <a:fontScheme name="Slice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lice" id="{0507925B-6AC9-4358-8E18-C330545D08F8}" vid="{19759155-7935-4C61-A06C-C04380D1B16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1075</TotalTime>
  <Words>591</Words>
  <Application>Microsoft Office PowerPoint</Application>
  <PresentationFormat>مخصص</PresentationFormat>
  <Paragraphs>97</Paragraphs>
  <Slides>16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16</vt:i4>
      </vt:variant>
    </vt:vector>
  </HeadingPairs>
  <TitlesOfParts>
    <vt:vector size="17" baseType="lpstr">
      <vt:lpstr>Slice</vt:lpstr>
      <vt:lpstr>المحاضرة الرابعة  اساسيات الحاســــــــــــــــــوب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Owner</dc:creator>
  <cp:lastModifiedBy>al marsa center</cp:lastModifiedBy>
  <cp:revision>100</cp:revision>
  <dcterms:created xsi:type="dcterms:W3CDTF">2017-03-12T18:49:09Z</dcterms:created>
  <dcterms:modified xsi:type="dcterms:W3CDTF">2019-12-18T18:33:22Z</dcterms:modified>
</cp:coreProperties>
</file>